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60" r:id="rId5"/>
    <p:sldId id="259" r:id="rId6"/>
    <p:sldId id="267" r:id="rId7"/>
    <p:sldId id="266" r:id="rId8"/>
    <p:sldId id="268" r:id="rId9"/>
    <p:sldId id="269" r:id="rId10"/>
    <p:sldId id="270" r:id="rId11"/>
    <p:sldId id="271" r:id="rId12"/>
    <p:sldId id="273"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111" d="100"/>
          <a:sy n="111" d="100"/>
        </p:scale>
        <p:origin x="43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6AF3-40DF-4DD0-A3BF-5A26F2F18F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34D344-225B-43B3-959C-CE3B98D321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59056F-E6AC-4378-9001-684414269346}"/>
              </a:ext>
            </a:extLst>
          </p:cNvPr>
          <p:cNvSpPr>
            <a:spLocks noGrp="1"/>
          </p:cNvSpPr>
          <p:nvPr>
            <p:ph type="dt" sz="half" idx="10"/>
          </p:nvPr>
        </p:nvSpPr>
        <p:spPr/>
        <p:txBody>
          <a:bodyPr/>
          <a:lstStyle/>
          <a:p>
            <a:fld id="{48A87A34-81AB-432B-8DAE-1953F412C126}" type="datetimeFigureOut">
              <a:rPr lang="en-US" smtClean="0"/>
              <a:t>3/15/2023</a:t>
            </a:fld>
            <a:endParaRPr lang="en-US" dirty="0"/>
          </a:p>
        </p:txBody>
      </p:sp>
      <p:sp>
        <p:nvSpPr>
          <p:cNvPr id="5" name="Footer Placeholder 4">
            <a:extLst>
              <a:ext uri="{FF2B5EF4-FFF2-40B4-BE49-F238E27FC236}">
                <a16:creationId xmlns:a16="http://schemas.microsoft.com/office/drawing/2014/main" id="{5E455CA9-7EDD-4E0D-9709-3955D52686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598A74-A153-4653-9A19-26F192DBB12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085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514A-4842-41B2-8F1A-66FE4099A5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4BD006-1732-47E1-9F7E-11AE727C9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840C64-3938-412C-BFFF-8FFFACF290AA}"/>
              </a:ext>
            </a:extLst>
          </p:cNvPr>
          <p:cNvSpPr>
            <a:spLocks noGrp="1"/>
          </p:cNvSpPr>
          <p:nvPr>
            <p:ph type="dt" sz="half" idx="10"/>
          </p:nvPr>
        </p:nvSpPr>
        <p:spPr/>
        <p:txBody>
          <a:bodyPr/>
          <a:lstStyle/>
          <a:p>
            <a:fld id="{48A87A34-81AB-432B-8DAE-1953F412C126}" type="datetimeFigureOut">
              <a:rPr lang="en-US" smtClean="0"/>
              <a:t>3/15/2023</a:t>
            </a:fld>
            <a:endParaRPr lang="en-US" dirty="0"/>
          </a:p>
        </p:txBody>
      </p:sp>
      <p:sp>
        <p:nvSpPr>
          <p:cNvPr id="5" name="Footer Placeholder 4">
            <a:extLst>
              <a:ext uri="{FF2B5EF4-FFF2-40B4-BE49-F238E27FC236}">
                <a16:creationId xmlns:a16="http://schemas.microsoft.com/office/drawing/2014/main" id="{72C43F23-3333-4445-8094-4999816941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A30F55-2A6A-4A06-B27F-6E0269216F5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853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D6C47-45DB-4E98-A42B-C11505D399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CF3E02-6320-446F-AD1C-277FE39311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F364B-1474-4B1D-9C72-881CF4A40A01}"/>
              </a:ext>
            </a:extLst>
          </p:cNvPr>
          <p:cNvSpPr>
            <a:spLocks noGrp="1"/>
          </p:cNvSpPr>
          <p:nvPr>
            <p:ph type="dt" sz="half" idx="10"/>
          </p:nvPr>
        </p:nvSpPr>
        <p:spPr/>
        <p:txBody>
          <a:bodyPr/>
          <a:lstStyle/>
          <a:p>
            <a:fld id="{48A87A34-81AB-432B-8DAE-1953F412C126}" type="datetimeFigureOut">
              <a:rPr lang="en-US" smtClean="0"/>
              <a:t>3/15/2023</a:t>
            </a:fld>
            <a:endParaRPr lang="en-US" dirty="0"/>
          </a:p>
        </p:txBody>
      </p:sp>
      <p:sp>
        <p:nvSpPr>
          <p:cNvPr id="5" name="Footer Placeholder 4">
            <a:extLst>
              <a:ext uri="{FF2B5EF4-FFF2-40B4-BE49-F238E27FC236}">
                <a16:creationId xmlns:a16="http://schemas.microsoft.com/office/drawing/2014/main" id="{2B78E0DB-35DC-4516-9BD4-6D9DBF49E4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A22C8E-A139-4460-A12D-EA4B50685AE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669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C502-FC0F-44A8-9625-A7D8522E5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0C7DC9-6134-4B90-A687-668B18C3E4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2AD8A-2074-4B4F-86AB-EA922600259C}"/>
              </a:ext>
            </a:extLst>
          </p:cNvPr>
          <p:cNvSpPr>
            <a:spLocks noGrp="1"/>
          </p:cNvSpPr>
          <p:nvPr>
            <p:ph type="dt" sz="half" idx="10"/>
          </p:nvPr>
        </p:nvSpPr>
        <p:spPr/>
        <p:txBody>
          <a:bodyPr/>
          <a:lstStyle/>
          <a:p>
            <a:fld id="{48A87A34-81AB-432B-8DAE-1953F412C126}" type="datetimeFigureOut">
              <a:rPr lang="en-US" smtClean="0"/>
              <a:t>3/15/2023</a:t>
            </a:fld>
            <a:endParaRPr lang="en-US" dirty="0"/>
          </a:p>
        </p:txBody>
      </p:sp>
      <p:sp>
        <p:nvSpPr>
          <p:cNvPr id="5" name="Footer Placeholder 4">
            <a:extLst>
              <a:ext uri="{FF2B5EF4-FFF2-40B4-BE49-F238E27FC236}">
                <a16:creationId xmlns:a16="http://schemas.microsoft.com/office/drawing/2014/main" id="{6344E84C-87A1-4E5C-B338-4E58D5C28F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BA1F0A-54F4-4409-8E2E-77CAEA07BC9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498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FD47-D1C9-4972-8304-9B8FE3025B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D39FD7-5AE3-4CAC-8E47-89451ADC9B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C85AE7-5A88-43CC-A873-279B4AF0489E}"/>
              </a:ext>
            </a:extLst>
          </p:cNvPr>
          <p:cNvSpPr>
            <a:spLocks noGrp="1"/>
          </p:cNvSpPr>
          <p:nvPr>
            <p:ph type="dt" sz="half" idx="10"/>
          </p:nvPr>
        </p:nvSpPr>
        <p:spPr/>
        <p:txBody>
          <a:bodyPr/>
          <a:lstStyle/>
          <a:p>
            <a:fld id="{48A87A34-81AB-432B-8DAE-1953F412C126}" type="datetimeFigureOut">
              <a:rPr lang="en-US" smtClean="0"/>
              <a:t>3/15/2023</a:t>
            </a:fld>
            <a:endParaRPr lang="en-US" dirty="0"/>
          </a:p>
        </p:txBody>
      </p:sp>
      <p:sp>
        <p:nvSpPr>
          <p:cNvPr id="5" name="Footer Placeholder 4">
            <a:extLst>
              <a:ext uri="{FF2B5EF4-FFF2-40B4-BE49-F238E27FC236}">
                <a16:creationId xmlns:a16="http://schemas.microsoft.com/office/drawing/2014/main" id="{E42B1697-CD34-4085-B71D-64243326C2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417F74-4BD2-4A0A-B4DD-40459449890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160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743E-8933-4271-A7B5-F30C1E807B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E9274D-6657-4C3F-B32F-1F2A4AA910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D3F70E-247C-4481-8B27-3D11C83E66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5E280C-95B5-4C27-B8B0-79860636F0E6}"/>
              </a:ext>
            </a:extLst>
          </p:cNvPr>
          <p:cNvSpPr>
            <a:spLocks noGrp="1"/>
          </p:cNvSpPr>
          <p:nvPr>
            <p:ph type="dt" sz="half" idx="10"/>
          </p:nvPr>
        </p:nvSpPr>
        <p:spPr/>
        <p:txBody>
          <a:bodyPr/>
          <a:lstStyle/>
          <a:p>
            <a:fld id="{48A87A34-81AB-432B-8DAE-1953F412C126}" type="datetimeFigureOut">
              <a:rPr lang="en-US" smtClean="0"/>
              <a:t>3/15/2023</a:t>
            </a:fld>
            <a:endParaRPr lang="en-US" dirty="0"/>
          </a:p>
        </p:txBody>
      </p:sp>
      <p:sp>
        <p:nvSpPr>
          <p:cNvPr id="6" name="Footer Placeholder 5">
            <a:extLst>
              <a:ext uri="{FF2B5EF4-FFF2-40B4-BE49-F238E27FC236}">
                <a16:creationId xmlns:a16="http://schemas.microsoft.com/office/drawing/2014/main" id="{A8D526A1-4FDC-4D17-90D0-2CBEBBC4F0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20AA75-77DC-45ED-8880-EF8628AD068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287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FF16-F263-4C90-B4EA-9027EE4931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F53047-0CEF-4826-869B-C42F0CFC9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1F2F-2775-4775-8AF3-CE9A4999E7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D39D23-217B-4A6E-85C7-A0FB983F4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444B37-EDD8-4B38-9356-3D9AA93ECE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D0CAF7-33E0-40F6-87DC-5BF0EF87AA64}"/>
              </a:ext>
            </a:extLst>
          </p:cNvPr>
          <p:cNvSpPr>
            <a:spLocks noGrp="1"/>
          </p:cNvSpPr>
          <p:nvPr>
            <p:ph type="dt" sz="half" idx="10"/>
          </p:nvPr>
        </p:nvSpPr>
        <p:spPr/>
        <p:txBody>
          <a:bodyPr/>
          <a:lstStyle/>
          <a:p>
            <a:fld id="{48A87A34-81AB-432B-8DAE-1953F412C126}" type="datetimeFigureOut">
              <a:rPr lang="en-US" smtClean="0"/>
              <a:t>3/15/2023</a:t>
            </a:fld>
            <a:endParaRPr lang="en-US" dirty="0"/>
          </a:p>
        </p:txBody>
      </p:sp>
      <p:sp>
        <p:nvSpPr>
          <p:cNvPr id="8" name="Footer Placeholder 7">
            <a:extLst>
              <a:ext uri="{FF2B5EF4-FFF2-40B4-BE49-F238E27FC236}">
                <a16:creationId xmlns:a16="http://schemas.microsoft.com/office/drawing/2014/main" id="{CEC725F7-5BC5-4013-B13D-4DAB7E102E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235BC18-6C91-4FB5-AAB2-F921C78AF2E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351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9833-9F53-4D12-8807-0659901F87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92D544-71DE-4591-87C3-B25719362F27}"/>
              </a:ext>
            </a:extLst>
          </p:cNvPr>
          <p:cNvSpPr>
            <a:spLocks noGrp="1"/>
          </p:cNvSpPr>
          <p:nvPr>
            <p:ph type="dt" sz="half" idx="10"/>
          </p:nvPr>
        </p:nvSpPr>
        <p:spPr/>
        <p:txBody>
          <a:bodyPr/>
          <a:lstStyle/>
          <a:p>
            <a:fld id="{48A87A34-81AB-432B-8DAE-1953F412C126}" type="datetimeFigureOut">
              <a:rPr lang="en-US" smtClean="0"/>
              <a:t>3/15/2023</a:t>
            </a:fld>
            <a:endParaRPr lang="en-US" dirty="0"/>
          </a:p>
        </p:txBody>
      </p:sp>
      <p:sp>
        <p:nvSpPr>
          <p:cNvPr id="4" name="Footer Placeholder 3">
            <a:extLst>
              <a:ext uri="{FF2B5EF4-FFF2-40B4-BE49-F238E27FC236}">
                <a16:creationId xmlns:a16="http://schemas.microsoft.com/office/drawing/2014/main" id="{273C20C9-D9D6-41F8-841D-96BE04E66FA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4B7F16-4A9B-4B74-9320-BA7BC568A95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918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9CA95-4CBC-431D-ADB1-C94B3D09C8AD}"/>
              </a:ext>
            </a:extLst>
          </p:cNvPr>
          <p:cNvSpPr>
            <a:spLocks noGrp="1"/>
          </p:cNvSpPr>
          <p:nvPr>
            <p:ph type="dt" sz="half" idx="10"/>
          </p:nvPr>
        </p:nvSpPr>
        <p:spPr/>
        <p:txBody>
          <a:bodyPr/>
          <a:lstStyle/>
          <a:p>
            <a:fld id="{48A87A34-81AB-432B-8DAE-1953F412C126}" type="datetimeFigureOut">
              <a:rPr lang="en-US" smtClean="0"/>
              <a:t>3/15/2023</a:t>
            </a:fld>
            <a:endParaRPr lang="en-US" dirty="0"/>
          </a:p>
        </p:txBody>
      </p:sp>
      <p:sp>
        <p:nvSpPr>
          <p:cNvPr id="3" name="Footer Placeholder 2">
            <a:extLst>
              <a:ext uri="{FF2B5EF4-FFF2-40B4-BE49-F238E27FC236}">
                <a16:creationId xmlns:a16="http://schemas.microsoft.com/office/drawing/2014/main" id="{28D04A75-A32C-44CF-B7FE-E583E32548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0695D9-FBEF-48A6-B551-ACCBEAC505C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988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FD76-117E-428B-BC1C-F07F00897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674FAA-7145-4F88-89C8-3D74CB1A96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DCFD8A-66D7-4DDB-9EBB-ACF23ECC1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6D98F-CFAF-4CC5-BE6A-F0AE2E5201C4}"/>
              </a:ext>
            </a:extLst>
          </p:cNvPr>
          <p:cNvSpPr>
            <a:spLocks noGrp="1"/>
          </p:cNvSpPr>
          <p:nvPr>
            <p:ph type="dt" sz="half" idx="10"/>
          </p:nvPr>
        </p:nvSpPr>
        <p:spPr/>
        <p:txBody>
          <a:bodyPr/>
          <a:lstStyle/>
          <a:p>
            <a:fld id="{48A87A34-81AB-432B-8DAE-1953F412C126}" type="datetimeFigureOut">
              <a:rPr lang="en-US" smtClean="0"/>
              <a:t>3/15/2023</a:t>
            </a:fld>
            <a:endParaRPr lang="en-US" dirty="0"/>
          </a:p>
        </p:txBody>
      </p:sp>
      <p:sp>
        <p:nvSpPr>
          <p:cNvPr id="6" name="Footer Placeholder 5">
            <a:extLst>
              <a:ext uri="{FF2B5EF4-FFF2-40B4-BE49-F238E27FC236}">
                <a16:creationId xmlns:a16="http://schemas.microsoft.com/office/drawing/2014/main" id="{A11BB454-B911-4E09-9628-C09223F5BC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00175E-DD93-4650-A639-0E965E27CBC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84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FF00-9DB6-41BA-80A2-CB9398332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894E43-C6D1-4561-A772-6ED09FCA4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C61986-1288-4EB1-B3F7-7728DEA13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2DACF-EBFD-43DD-9A29-838F1235F5E9}"/>
              </a:ext>
            </a:extLst>
          </p:cNvPr>
          <p:cNvSpPr>
            <a:spLocks noGrp="1"/>
          </p:cNvSpPr>
          <p:nvPr>
            <p:ph type="dt" sz="half" idx="10"/>
          </p:nvPr>
        </p:nvSpPr>
        <p:spPr/>
        <p:txBody>
          <a:bodyPr/>
          <a:lstStyle/>
          <a:p>
            <a:fld id="{48A87A34-81AB-432B-8DAE-1953F412C126}" type="datetimeFigureOut">
              <a:rPr lang="en-US" smtClean="0"/>
              <a:t>3/15/2023</a:t>
            </a:fld>
            <a:endParaRPr lang="en-US" dirty="0"/>
          </a:p>
        </p:txBody>
      </p:sp>
      <p:sp>
        <p:nvSpPr>
          <p:cNvPr id="6" name="Footer Placeholder 5">
            <a:extLst>
              <a:ext uri="{FF2B5EF4-FFF2-40B4-BE49-F238E27FC236}">
                <a16:creationId xmlns:a16="http://schemas.microsoft.com/office/drawing/2014/main" id="{FF447A31-79E8-42B0-99D4-61BE9DA7BD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D359BC-6A20-4794-97A6-C26B2A5F086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304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E9825E-3F79-4664-B18A-F30702FBA2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3BB753-F24C-42F6-B0A2-3CD58A1F6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DFE53D-2E65-475D-AEA0-94DE9CB9A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3/15/2023</a:t>
            </a:fld>
            <a:endParaRPr lang="en-US" dirty="0"/>
          </a:p>
        </p:txBody>
      </p:sp>
      <p:sp>
        <p:nvSpPr>
          <p:cNvPr id="5" name="Footer Placeholder 4">
            <a:extLst>
              <a:ext uri="{FF2B5EF4-FFF2-40B4-BE49-F238E27FC236}">
                <a16:creationId xmlns:a16="http://schemas.microsoft.com/office/drawing/2014/main" id="{CDC658CF-F67A-4A31-8AB4-F7B76ABFD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21C4697-334F-4E0C-B33B-B4429E8B9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30915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ast-eng.co.uk/" TargetMode="External"/><Relationship Id="rId2" Type="http://schemas.openxmlformats.org/officeDocument/2006/relationships/hyperlink" Target="mailto:Leesmith@oast-eng.co.uk"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www.hse.gov.uk/pubns/indg229.htm" TargetMode="External"/><Relationship Id="rId7" Type="http://schemas.openxmlformats.org/officeDocument/2006/relationships/image" Target="../media/image20.png"/><Relationship Id="rId2" Type="http://schemas.openxmlformats.org/officeDocument/2006/relationships/hyperlink" Target="https://www.hse.gov.uk/pubns/books/hsg270.htm" TargetMode="External"/><Relationship Id="rId1" Type="http://schemas.openxmlformats.org/officeDocument/2006/relationships/slideLayout" Target="../slideLayouts/slideLayout2.xml"/><Relationship Id="rId6" Type="http://schemas.openxmlformats.org/officeDocument/2006/relationships/hyperlink" Target="https://www.hse.gov.uk/pubns/priced/l122.pdf" TargetMode="External"/><Relationship Id="rId5" Type="http://schemas.openxmlformats.org/officeDocument/2006/relationships/hyperlink" Target="https://www.hse.gov.uk/pubns/books/hsg258.htm" TargetMode="External"/><Relationship Id="rId4" Type="http://schemas.openxmlformats.org/officeDocument/2006/relationships/hyperlink" Target="https://www.hse.gov.uk/work-equipment-machinery/loler.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0CC4-FC0A-4568-82EB-427FC853368A}"/>
              </a:ext>
            </a:extLst>
          </p:cNvPr>
          <p:cNvSpPr>
            <a:spLocks noGrp="1"/>
          </p:cNvSpPr>
          <p:nvPr>
            <p:ph type="ctrTitle"/>
          </p:nvPr>
        </p:nvSpPr>
        <p:spPr>
          <a:xfrm>
            <a:off x="1471614" y="1122363"/>
            <a:ext cx="9196386" cy="2387600"/>
          </a:xfrm>
        </p:spPr>
        <p:txBody>
          <a:bodyPr>
            <a:normAutofit/>
          </a:bodyPr>
          <a:lstStyle/>
          <a:p>
            <a:r>
              <a:rPr lang="en-GB" sz="3600" dirty="0"/>
              <a:t> Health &amp; Safety In Agriculture </a:t>
            </a:r>
          </a:p>
        </p:txBody>
      </p:sp>
      <p:pic>
        <p:nvPicPr>
          <p:cNvPr id="5" name="Picture 4" descr="A picture containing text&#10;&#10;Description automatically generated">
            <a:extLst>
              <a:ext uri="{FF2B5EF4-FFF2-40B4-BE49-F238E27FC236}">
                <a16:creationId xmlns:a16="http://schemas.microsoft.com/office/drawing/2014/main" id="{162AAC3F-01DE-45AE-97C0-9D7B00544E7B}"/>
              </a:ext>
            </a:extLst>
          </p:cNvPr>
          <p:cNvPicPr>
            <a:picLocks noChangeAspect="1"/>
          </p:cNvPicPr>
          <p:nvPr/>
        </p:nvPicPr>
        <p:blipFill>
          <a:blip r:embed="rId2"/>
          <a:stretch>
            <a:fillRect/>
          </a:stretch>
        </p:blipFill>
        <p:spPr>
          <a:xfrm>
            <a:off x="-353867" y="-328875"/>
            <a:ext cx="4410075" cy="2314575"/>
          </a:xfrm>
          <a:prstGeom prst="rect">
            <a:avLst/>
          </a:prstGeom>
        </p:spPr>
      </p:pic>
    </p:spTree>
    <p:extLst>
      <p:ext uri="{BB962C8B-B14F-4D97-AF65-F5344CB8AC3E}">
        <p14:creationId xmlns:p14="http://schemas.microsoft.com/office/powerpoint/2010/main" val="42533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FB4E-5FB2-4D5A-A1A6-8C3EDBF9933B}"/>
              </a:ext>
            </a:extLst>
          </p:cNvPr>
          <p:cNvSpPr>
            <a:spLocks noGrp="1"/>
          </p:cNvSpPr>
          <p:nvPr>
            <p:ph type="title"/>
          </p:nvPr>
        </p:nvSpPr>
        <p:spPr>
          <a:xfrm>
            <a:off x="1333151" y="983204"/>
            <a:ext cx="10515600" cy="1325563"/>
          </a:xfrm>
        </p:spPr>
        <p:txBody>
          <a:bodyPr>
            <a:normAutofit/>
          </a:bodyPr>
          <a:lstStyle/>
          <a:p>
            <a:r>
              <a:rPr lang="en-GB" sz="3600" dirty="0"/>
              <a:t>Safe Working Loads Of Lifting Equipment:</a:t>
            </a:r>
          </a:p>
        </p:txBody>
      </p:sp>
      <p:sp>
        <p:nvSpPr>
          <p:cNvPr id="3" name="Content Placeholder 2">
            <a:extLst>
              <a:ext uri="{FF2B5EF4-FFF2-40B4-BE49-F238E27FC236}">
                <a16:creationId xmlns:a16="http://schemas.microsoft.com/office/drawing/2014/main" id="{75E0C013-418C-4FBB-9AE9-9EA1C1EEC8E7}"/>
              </a:ext>
            </a:extLst>
          </p:cNvPr>
          <p:cNvSpPr>
            <a:spLocks noGrp="1"/>
          </p:cNvSpPr>
          <p:nvPr>
            <p:ph idx="1"/>
          </p:nvPr>
        </p:nvSpPr>
        <p:spPr>
          <a:xfrm>
            <a:off x="838200" y="2163001"/>
            <a:ext cx="10515600" cy="4351338"/>
          </a:xfrm>
        </p:spPr>
        <p:txBody>
          <a:bodyPr/>
          <a:lstStyle/>
          <a:p>
            <a:r>
              <a:rPr lang="en-GB" dirty="0"/>
              <a:t>A clear safe working is vital for every item of lifting equipment this shows the weight the item can safely lift. For example a work basket may be limited to one person + 70 kg of tools.</a:t>
            </a:r>
          </a:p>
        </p:txBody>
      </p:sp>
      <p:pic>
        <p:nvPicPr>
          <p:cNvPr id="4" name="Picture 3">
            <a:extLst>
              <a:ext uri="{FF2B5EF4-FFF2-40B4-BE49-F238E27FC236}">
                <a16:creationId xmlns:a16="http://schemas.microsoft.com/office/drawing/2014/main" id="{1AD694A5-1775-4F72-A088-933DF864289D}"/>
              </a:ext>
            </a:extLst>
          </p:cNvPr>
          <p:cNvPicPr>
            <a:picLocks noChangeAspect="1"/>
          </p:cNvPicPr>
          <p:nvPr/>
        </p:nvPicPr>
        <p:blipFill>
          <a:blip r:embed="rId2"/>
          <a:stretch>
            <a:fillRect/>
          </a:stretch>
        </p:blipFill>
        <p:spPr>
          <a:xfrm>
            <a:off x="-538745" y="-480352"/>
            <a:ext cx="4578493" cy="2322777"/>
          </a:xfrm>
          <a:prstGeom prst="rect">
            <a:avLst/>
          </a:prstGeom>
        </p:spPr>
      </p:pic>
      <p:pic>
        <p:nvPicPr>
          <p:cNvPr id="5" name="Picture 4">
            <a:extLst>
              <a:ext uri="{FF2B5EF4-FFF2-40B4-BE49-F238E27FC236}">
                <a16:creationId xmlns:a16="http://schemas.microsoft.com/office/drawing/2014/main" id="{B821F7E1-BD65-4126-9155-AE20192E2575}"/>
              </a:ext>
            </a:extLst>
          </p:cNvPr>
          <p:cNvPicPr>
            <a:picLocks noChangeAspect="1"/>
          </p:cNvPicPr>
          <p:nvPr/>
        </p:nvPicPr>
        <p:blipFill>
          <a:blip r:embed="rId3"/>
          <a:stretch>
            <a:fillRect/>
          </a:stretch>
        </p:blipFill>
        <p:spPr>
          <a:xfrm>
            <a:off x="2152081" y="3598362"/>
            <a:ext cx="8250268" cy="3259638"/>
          </a:xfrm>
          <a:prstGeom prst="rect">
            <a:avLst/>
          </a:prstGeom>
        </p:spPr>
      </p:pic>
    </p:spTree>
    <p:extLst>
      <p:ext uri="{BB962C8B-B14F-4D97-AF65-F5344CB8AC3E}">
        <p14:creationId xmlns:p14="http://schemas.microsoft.com/office/powerpoint/2010/main" val="180425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EAC4-7B8D-4BC8-A0C9-7807ACA12544}"/>
              </a:ext>
            </a:extLst>
          </p:cNvPr>
          <p:cNvSpPr>
            <a:spLocks noGrp="1"/>
          </p:cNvSpPr>
          <p:nvPr>
            <p:ph type="title"/>
          </p:nvPr>
        </p:nvSpPr>
        <p:spPr>
          <a:xfrm>
            <a:off x="1676400" y="986623"/>
            <a:ext cx="10515600" cy="1325563"/>
          </a:xfrm>
        </p:spPr>
        <p:txBody>
          <a:bodyPr>
            <a:normAutofit/>
          </a:bodyPr>
          <a:lstStyle/>
          <a:p>
            <a:r>
              <a:rPr lang="en-GB" sz="3600" dirty="0"/>
              <a:t>Thorough Examination </a:t>
            </a:r>
          </a:p>
        </p:txBody>
      </p:sp>
      <p:sp>
        <p:nvSpPr>
          <p:cNvPr id="3" name="Content Placeholder 2">
            <a:extLst>
              <a:ext uri="{FF2B5EF4-FFF2-40B4-BE49-F238E27FC236}">
                <a16:creationId xmlns:a16="http://schemas.microsoft.com/office/drawing/2014/main" id="{2D9DDF57-7E7E-4FDC-9F1A-8C1E676F8118}"/>
              </a:ext>
            </a:extLst>
          </p:cNvPr>
          <p:cNvSpPr>
            <a:spLocks noGrp="1"/>
          </p:cNvSpPr>
          <p:nvPr>
            <p:ph idx="1"/>
          </p:nvPr>
        </p:nvSpPr>
        <p:spPr>
          <a:xfrm>
            <a:off x="729143" y="2312186"/>
            <a:ext cx="10134600" cy="4351338"/>
          </a:xfrm>
        </p:spPr>
        <p:txBody>
          <a:bodyPr>
            <a:normAutofit/>
          </a:bodyPr>
          <a:lstStyle/>
          <a:p>
            <a:r>
              <a:rPr lang="en-GB" sz="2400" dirty="0"/>
              <a:t>Thorough Examinations should be carried out by a competent person at the correct intervals, if an item does not carry people it must be examined every twelve months, however if it does carry people it should be examined every six months. Thorough examinations are vital to every piece of lifting equipment, failing to have them carried out could lead to a fine starting from £500 - Unlimited from the HSE. A typical fine for a small business is £5000 upwards.</a:t>
            </a:r>
          </a:p>
        </p:txBody>
      </p:sp>
      <p:pic>
        <p:nvPicPr>
          <p:cNvPr id="4" name="Picture 3">
            <a:extLst>
              <a:ext uri="{FF2B5EF4-FFF2-40B4-BE49-F238E27FC236}">
                <a16:creationId xmlns:a16="http://schemas.microsoft.com/office/drawing/2014/main" id="{DF589909-B853-40AC-A7BF-9204F3ED8A65}"/>
              </a:ext>
            </a:extLst>
          </p:cNvPr>
          <p:cNvPicPr>
            <a:picLocks noChangeAspect="1"/>
          </p:cNvPicPr>
          <p:nvPr/>
        </p:nvPicPr>
        <p:blipFill>
          <a:blip r:embed="rId2"/>
          <a:stretch>
            <a:fillRect/>
          </a:stretch>
        </p:blipFill>
        <p:spPr>
          <a:xfrm>
            <a:off x="-379353" y="-497152"/>
            <a:ext cx="4578493" cy="2322777"/>
          </a:xfrm>
          <a:prstGeom prst="rect">
            <a:avLst/>
          </a:prstGeom>
        </p:spPr>
      </p:pic>
    </p:spTree>
    <p:extLst>
      <p:ext uri="{BB962C8B-B14F-4D97-AF65-F5344CB8AC3E}">
        <p14:creationId xmlns:p14="http://schemas.microsoft.com/office/powerpoint/2010/main" val="54990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6589-FBB4-43E9-BF06-6FF417660E6F}"/>
              </a:ext>
            </a:extLst>
          </p:cNvPr>
          <p:cNvSpPr>
            <a:spLocks noGrp="1"/>
          </p:cNvSpPr>
          <p:nvPr>
            <p:ph type="title"/>
          </p:nvPr>
        </p:nvSpPr>
        <p:spPr>
          <a:xfrm>
            <a:off x="441041" y="1267605"/>
            <a:ext cx="10515600" cy="1325563"/>
          </a:xfrm>
        </p:spPr>
        <p:txBody>
          <a:bodyPr>
            <a:normAutofit/>
          </a:bodyPr>
          <a:lstStyle/>
          <a:p>
            <a:r>
              <a:rPr lang="en-GB" sz="3600" dirty="0"/>
              <a:t>PSSR Pressure Systems </a:t>
            </a:r>
          </a:p>
        </p:txBody>
      </p:sp>
      <p:sp>
        <p:nvSpPr>
          <p:cNvPr id="3" name="Content Placeholder 2">
            <a:extLst>
              <a:ext uri="{FF2B5EF4-FFF2-40B4-BE49-F238E27FC236}">
                <a16:creationId xmlns:a16="http://schemas.microsoft.com/office/drawing/2014/main" id="{B9547506-A1F6-4115-BB7C-8C8DD9DED8A7}"/>
              </a:ext>
            </a:extLst>
          </p:cNvPr>
          <p:cNvSpPr>
            <a:spLocks noGrp="1"/>
          </p:cNvSpPr>
          <p:nvPr>
            <p:ph idx="1"/>
          </p:nvPr>
        </p:nvSpPr>
        <p:spPr>
          <a:xfrm>
            <a:off x="0" y="2593168"/>
            <a:ext cx="7651459" cy="4351338"/>
          </a:xfrm>
        </p:spPr>
        <p:txBody>
          <a:bodyPr>
            <a:normAutofit/>
          </a:bodyPr>
          <a:lstStyle/>
          <a:p>
            <a:r>
              <a:rPr lang="en-GB" sz="2400" dirty="0"/>
              <a:t>Although an air compressor is not covered by LOLER they are covered by PSSR (</a:t>
            </a:r>
            <a:r>
              <a:rPr lang="en-GB" sz="2400" b="0" i="0" dirty="0">
                <a:effectLst/>
              </a:rPr>
              <a:t>The Pressure Systems Safety Regulations)</a:t>
            </a:r>
            <a:r>
              <a:rPr lang="en-GB" sz="2400" dirty="0"/>
              <a:t> and must still have a thorough examination carried out. An air compressor is a power tool which creates and moves a pressured tool. Air under pressure provides great force , which can be used to power many different kinds of tools .</a:t>
            </a:r>
          </a:p>
        </p:txBody>
      </p:sp>
      <p:pic>
        <p:nvPicPr>
          <p:cNvPr id="5" name="Picture 4">
            <a:extLst>
              <a:ext uri="{FF2B5EF4-FFF2-40B4-BE49-F238E27FC236}">
                <a16:creationId xmlns:a16="http://schemas.microsoft.com/office/drawing/2014/main" id="{ED15A151-E521-4866-9EBC-123330DB5E32}"/>
              </a:ext>
            </a:extLst>
          </p:cNvPr>
          <p:cNvPicPr>
            <a:picLocks noChangeAspect="1"/>
          </p:cNvPicPr>
          <p:nvPr/>
        </p:nvPicPr>
        <p:blipFill>
          <a:blip r:embed="rId2"/>
          <a:stretch>
            <a:fillRect/>
          </a:stretch>
        </p:blipFill>
        <p:spPr>
          <a:xfrm>
            <a:off x="-396131" y="-497152"/>
            <a:ext cx="4578493" cy="2322777"/>
          </a:xfrm>
          <a:prstGeom prst="rect">
            <a:avLst/>
          </a:prstGeom>
        </p:spPr>
      </p:pic>
      <p:pic>
        <p:nvPicPr>
          <p:cNvPr id="7" name="Picture 6">
            <a:extLst>
              <a:ext uri="{FF2B5EF4-FFF2-40B4-BE49-F238E27FC236}">
                <a16:creationId xmlns:a16="http://schemas.microsoft.com/office/drawing/2014/main" id="{32741A01-BB7E-484D-8358-BB11E3052A87}"/>
              </a:ext>
            </a:extLst>
          </p:cNvPr>
          <p:cNvPicPr>
            <a:picLocks noChangeAspect="1"/>
          </p:cNvPicPr>
          <p:nvPr/>
        </p:nvPicPr>
        <p:blipFill>
          <a:blip r:embed="rId3"/>
          <a:stretch>
            <a:fillRect/>
          </a:stretch>
        </p:blipFill>
        <p:spPr>
          <a:xfrm>
            <a:off x="7487544" y="450390"/>
            <a:ext cx="4704455" cy="5270902"/>
          </a:xfrm>
          <a:prstGeom prst="rect">
            <a:avLst/>
          </a:prstGeom>
        </p:spPr>
      </p:pic>
    </p:spTree>
    <p:extLst>
      <p:ext uri="{BB962C8B-B14F-4D97-AF65-F5344CB8AC3E}">
        <p14:creationId xmlns:p14="http://schemas.microsoft.com/office/powerpoint/2010/main" val="96409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6E3A1A-6394-4389-83E1-58EDFEC303BD}"/>
              </a:ext>
            </a:extLst>
          </p:cNvPr>
          <p:cNvSpPr>
            <a:spLocks noGrp="1"/>
          </p:cNvSpPr>
          <p:nvPr>
            <p:ph idx="1"/>
          </p:nvPr>
        </p:nvSpPr>
        <p:spPr>
          <a:xfrm>
            <a:off x="37750" y="2172749"/>
            <a:ext cx="12116499" cy="4557888"/>
          </a:xfrm>
        </p:spPr>
        <p:txBody>
          <a:bodyPr>
            <a:normAutofit/>
          </a:bodyPr>
          <a:lstStyle/>
          <a:p>
            <a:r>
              <a:rPr lang="en-GB" sz="2400" dirty="0"/>
              <a:t>We are Based in North Devon, we carry out statutory through examinations of a wide range of plant and machinery in accordance with current legislation on a national basis. </a:t>
            </a:r>
          </a:p>
          <a:p>
            <a:pPr marL="0" indent="0">
              <a:buNone/>
            </a:pPr>
            <a:r>
              <a:rPr lang="en-GB" sz="2400" dirty="0"/>
              <a:t>Should you have any further queries please do not hesitate to contact us via email; </a:t>
            </a:r>
            <a:r>
              <a:rPr lang="en-GB" sz="2400" dirty="0">
                <a:hlinkClick r:id="rId2"/>
              </a:rPr>
              <a:t>Leesmith@oast-eng.co.uk</a:t>
            </a:r>
            <a:r>
              <a:rPr lang="en-GB" sz="2400" dirty="0"/>
              <a:t> </a:t>
            </a:r>
          </a:p>
          <a:p>
            <a:pPr marL="0" indent="0">
              <a:buNone/>
            </a:pPr>
            <a:r>
              <a:rPr lang="en-GB" sz="2400" dirty="0"/>
              <a:t>Please visit our website for any further information; </a:t>
            </a:r>
          </a:p>
          <a:p>
            <a:pPr marL="0" indent="0">
              <a:buNone/>
            </a:pPr>
            <a:r>
              <a:rPr lang="en-GB" sz="2400" dirty="0">
                <a:hlinkClick r:id="rId3"/>
              </a:rPr>
              <a:t>www.oast-eng.co.uk</a:t>
            </a:r>
            <a:r>
              <a:rPr lang="en-GB" sz="2400" dirty="0"/>
              <a:t>  </a:t>
            </a:r>
          </a:p>
        </p:txBody>
      </p:sp>
      <p:sp>
        <p:nvSpPr>
          <p:cNvPr id="5" name="TextBox 4">
            <a:extLst>
              <a:ext uri="{FF2B5EF4-FFF2-40B4-BE49-F238E27FC236}">
                <a16:creationId xmlns:a16="http://schemas.microsoft.com/office/drawing/2014/main" id="{F22FCC6C-F939-44D3-A1F1-D3BF56CF9E12}"/>
              </a:ext>
            </a:extLst>
          </p:cNvPr>
          <p:cNvSpPr txBox="1"/>
          <p:nvPr/>
        </p:nvSpPr>
        <p:spPr>
          <a:xfrm>
            <a:off x="1218501" y="1361256"/>
            <a:ext cx="6094602" cy="646331"/>
          </a:xfrm>
          <a:prstGeom prst="rect">
            <a:avLst/>
          </a:prstGeom>
          <a:noFill/>
        </p:spPr>
        <p:txBody>
          <a:bodyPr wrap="square">
            <a:spAutoFit/>
          </a:bodyPr>
          <a:lstStyle/>
          <a:p>
            <a:r>
              <a:rPr lang="en-GB" sz="3600" dirty="0"/>
              <a:t>Oast Engineering What We Do</a:t>
            </a:r>
          </a:p>
        </p:txBody>
      </p:sp>
      <p:pic>
        <p:nvPicPr>
          <p:cNvPr id="6" name="Picture 5">
            <a:extLst>
              <a:ext uri="{FF2B5EF4-FFF2-40B4-BE49-F238E27FC236}">
                <a16:creationId xmlns:a16="http://schemas.microsoft.com/office/drawing/2014/main" id="{100C73C9-0A30-4E52-A421-5AF2260AC7AB}"/>
              </a:ext>
            </a:extLst>
          </p:cNvPr>
          <p:cNvPicPr>
            <a:picLocks noChangeAspect="1"/>
          </p:cNvPicPr>
          <p:nvPr/>
        </p:nvPicPr>
        <p:blipFill>
          <a:blip r:embed="rId4"/>
          <a:stretch>
            <a:fillRect/>
          </a:stretch>
        </p:blipFill>
        <p:spPr>
          <a:xfrm>
            <a:off x="-496799" y="-480352"/>
            <a:ext cx="4578493" cy="2322777"/>
          </a:xfrm>
          <a:prstGeom prst="rect">
            <a:avLst/>
          </a:prstGeom>
        </p:spPr>
      </p:pic>
    </p:spTree>
    <p:extLst>
      <p:ext uri="{BB962C8B-B14F-4D97-AF65-F5344CB8AC3E}">
        <p14:creationId xmlns:p14="http://schemas.microsoft.com/office/powerpoint/2010/main" val="74735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6DDD-5675-4E8B-9116-6E6C79339C80}"/>
              </a:ext>
            </a:extLst>
          </p:cNvPr>
          <p:cNvSpPr>
            <a:spLocks noGrp="1"/>
          </p:cNvSpPr>
          <p:nvPr>
            <p:ph type="title"/>
          </p:nvPr>
        </p:nvSpPr>
        <p:spPr>
          <a:xfrm>
            <a:off x="1224094" y="865187"/>
            <a:ext cx="10515600" cy="1325563"/>
          </a:xfrm>
        </p:spPr>
        <p:txBody>
          <a:bodyPr>
            <a:normAutofit/>
          </a:bodyPr>
          <a:lstStyle/>
          <a:p>
            <a:r>
              <a:rPr lang="en-GB" sz="3600" dirty="0"/>
              <a:t>Further Information</a:t>
            </a:r>
          </a:p>
        </p:txBody>
      </p:sp>
      <p:sp>
        <p:nvSpPr>
          <p:cNvPr id="3" name="Content Placeholder 2">
            <a:extLst>
              <a:ext uri="{FF2B5EF4-FFF2-40B4-BE49-F238E27FC236}">
                <a16:creationId xmlns:a16="http://schemas.microsoft.com/office/drawing/2014/main" id="{75FF1431-6BDC-4BA3-8D5E-5033B666CE30}"/>
              </a:ext>
            </a:extLst>
          </p:cNvPr>
          <p:cNvSpPr>
            <a:spLocks noGrp="1"/>
          </p:cNvSpPr>
          <p:nvPr>
            <p:ph idx="1"/>
          </p:nvPr>
        </p:nvSpPr>
        <p:spPr>
          <a:xfrm>
            <a:off x="0" y="2190750"/>
            <a:ext cx="12192000" cy="4667250"/>
          </a:xfrm>
        </p:spPr>
        <p:txBody>
          <a:bodyPr>
            <a:normAutofit/>
          </a:bodyPr>
          <a:lstStyle/>
          <a:p>
            <a:r>
              <a:rPr lang="en-GB" sz="2400" dirty="0">
                <a:hlinkClick r:id="rId2"/>
              </a:rPr>
              <a:t>https://www.hse.gov.uk/pubns/books/hsg270.htm</a:t>
            </a:r>
            <a:r>
              <a:rPr lang="en-GB" sz="2400" dirty="0"/>
              <a:t> - </a:t>
            </a:r>
            <a:r>
              <a:rPr lang="en-GB" sz="2400" dirty="0" err="1"/>
              <a:t>Farmwise</a:t>
            </a:r>
            <a:r>
              <a:rPr lang="en-GB" sz="2400" dirty="0"/>
              <a:t> (Produced by the HSE) gives a good understanding of how employees and employers can stay safe whilst working on farms. </a:t>
            </a:r>
          </a:p>
          <a:p>
            <a:r>
              <a:rPr lang="en-GB" sz="2400" dirty="0">
                <a:hlinkClick r:id="rId3"/>
              </a:rPr>
              <a:t>https://www.hse.gov.uk/pubns/indg229.htm</a:t>
            </a:r>
            <a:r>
              <a:rPr lang="en-GB" sz="2400" dirty="0"/>
              <a:t> - </a:t>
            </a:r>
            <a:r>
              <a:rPr lang="en-GB" sz="2400" b="0" i="0" dirty="0">
                <a:solidFill>
                  <a:srgbClr val="111111"/>
                </a:solidFill>
                <a:effectLst/>
              </a:rPr>
              <a:t>This leaflet gives simple, practical advice on what you can do to eliminate or reduce the risks from work equipment. </a:t>
            </a:r>
          </a:p>
          <a:p>
            <a:r>
              <a:rPr lang="en-GB" sz="2400" dirty="0">
                <a:hlinkClick r:id="rId4"/>
              </a:rPr>
              <a:t>https://www.hse.gov.uk/work-equipment-machinery/loler.htm</a:t>
            </a:r>
            <a:r>
              <a:rPr lang="en-GB" sz="2400" dirty="0">
                <a:solidFill>
                  <a:srgbClr val="111111"/>
                </a:solidFill>
              </a:rPr>
              <a:t> - The LOLER section of the HSE website offers a good understanding of the legal requirements in order to be compliant with the law. </a:t>
            </a:r>
          </a:p>
          <a:p>
            <a:r>
              <a:rPr lang="en-GB" sz="2400" dirty="0">
                <a:hlinkClick r:id="rId5"/>
              </a:rPr>
              <a:t>https://www.hse.gov.uk/pubns/books/hsg258.htm</a:t>
            </a:r>
            <a:r>
              <a:rPr lang="en-GB" sz="2400" dirty="0"/>
              <a:t> - HSG 258 covers the controlling of airborne dust etc that can be hazardous to health. </a:t>
            </a:r>
          </a:p>
          <a:p>
            <a:r>
              <a:rPr lang="en-GB" sz="2400" dirty="0">
                <a:hlinkClick r:id="rId6"/>
              </a:rPr>
              <a:t>https://www.hse.gov.uk/pubns/priced/l122.pdf</a:t>
            </a:r>
            <a:r>
              <a:rPr lang="en-GB" sz="2400" dirty="0"/>
              <a:t> - The Pressure Systems Safety Regulations 2000 (PSSR) cover the safe design and use of pressure systems. </a:t>
            </a:r>
          </a:p>
        </p:txBody>
      </p:sp>
      <p:pic>
        <p:nvPicPr>
          <p:cNvPr id="4" name="Picture 3">
            <a:extLst>
              <a:ext uri="{FF2B5EF4-FFF2-40B4-BE49-F238E27FC236}">
                <a16:creationId xmlns:a16="http://schemas.microsoft.com/office/drawing/2014/main" id="{D3AD0F25-AF17-4087-84D8-26A3E4AC7DED}"/>
              </a:ext>
            </a:extLst>
          </p:cNvPr>
          <p:cNvPicPr>
            <a:picLocks noChangeAspect="1"/>
          </p:cNvPicPr>
          <p:nvPr/>
        </p:nvPicPr>
        <p:blipFill>
          <a:blip r:embed="rId7"/>
          <a:stretch>
            <a:fillRect/>
          </a:stretch>
        </p:blipFill>
        <p:spPr>
          <a:xfrm>
            <a:off x="-421298" y="-525923"/>
            <a:ext cx="4578493" cy="2322777"/>
          </a:xfrm>
          <a:prstGeom prst="rect">
            <a:avLst/>
          </a:prstGeom>
        </p:spPr>
      </p:pic>
    </p:spTree>
    <p:extLst>
      <p:ext uri="{BB962C8B-B14F-4D97-AF65-F5344CB8AC3E}">
        <p14:creationId xmlns:p14="http://schemas.microsoft.com/office/powerpoint/2010/main" val="126400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1E744-DF3A-4679-BCA2-F84562132947}"/>
              </a:ext>
            </a:extLst>
          </p:cNvPr>
          <p:cNvSpPr>
            <a:spLocks noGrp="1"/>
          </p:cNvSpPr>
          <p:nvPr>
            <p:ph idx="1"/>
          </p:nvPr>
        </p:nvSpPr>
        <p:spPr/>
        <p:txBody>
          <a:bodyPr>
            <a:normAutofit/>
          </a:bodyPr>
          <a:lstStyle/>
          <a:p>
            <a:r>
              <a:rPr lang="en-GB" sz="2400" dirty="0"/>
              <a:t>In the last ten years, almost one person a week has been killed as a direct result of agricultural work. Many more have been seriously injured or made ill by their work . Health and safety is a fundamental requirement of a sustainable farming business and should be regarded as an essential part of farm business management. Managing risks in a sensible way protects you, your family, your workers and your business and can bring the following benefits.</a:t>
            </a:r>
          </a:p>
        </p:txBody>
      </p:sp>
      <p:pic>
        <p:nvPicPr>
          <p:cNvPr id="4" name="Picture 3">
            <a:extLst>
              <a:ext uri="{FF2B5EF4-FFF2-40B4-BE49-F238E27FC236}">
                <a16:creationId xmlns:a16="http://schemas.microsoft.com/office/drawing/2014/main" id="{38466DA2-B9D2-4025-AC3E-A364D16FFAF9}"/>
              </a:ext>
            </a:extLst>
          </p:cNvPr>
          <p:cNvPicPr>
            <a:picLocks noChangeAspect="1"/>
          </p:cNvPicPr>
          <p:nvPr/>
        </p:nvPicPr>
        <p:blipFill>
          <a:blip r:embed="rId2"/>
          <a:stretch>
            <a:fillRect/>
          </a:stretch>
        </p:blipFill>
        <p:spPr>
          <a:xfrm>
            <a:off x="-436614" y="-477304"/>
            <a:ext cx="4407790" cy="2316681"/>
          </a:xfrm>
          <a:prstGeom prst="rect">
            <a:avLst/>
          </a:prstGeom>
        </p:spPr>
      </p:pic>
    </p:spTree>
    <p:extLst>
      <p:ext uri="{BB962C8B-B14F-4D97-AF65-F5344CB8AC3E}">
        <p14:creationId xmlns:p14="http://schemas.microsoft.com/office/powerpoint/2010/main" val="21614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22B26-04FF-4326-8D70-52451AFC4CD3}"/>
              </a:ext>
            </a:extLst>
          </p:cNvPr>
          <p:cNvSpPr>
            <a:spLocks noGrp="1"/>
          </p:cNvSpPr>
          <p:nvPr>
            <p:ph idx="1"/>
          </p:nvPr>
        </p:nvSpPr>
        <p:spPr>
          <a:xfrm>
            <a:off x="168304" y="1618682"/>
            <a:ext cx="10761661" cy="5548313"/>
          </a:xfrm>
        </p:spPr>
        <p:txBody>
          <a:bodyPr>
            <a:normAutofit/>
          </a:bodyPr>
          <a:lstStyle/>
          <a:p>
            <a:r>
              <a:rPr lang="en-GB" sz="2400" dirty="0"/>
              <a:t>Reduction in injuries and ill health and the resulting financial and personal costs. </a:t>
            </a:r>
          </a:p>
          <a:p>
            <a:r>
              <a:rPr lang="en-GB" sz="2400" dirty="0"/>
              <a:t>Improved productivity , good morale and a happier, healthier workforce.</a:t>
            </a:r>
          </a:p>
          <a:p>
            <a:r>
              <a:rPr lang="en-GB" sz="2400" dirty="0"/>
              <a:t>Reduced sickness payments and recruitment/training costs for replacement workers. </a:t>
            </a:r>
          </a:p>
          <a:p>
            <a:r>
              <a:rPr lang="en-GB" sz="2400" dirty="0"/>
              <a:t>Reduced loss of output resulting from experienced and content workers being off work.</a:t>
            </a:r>
          </a:p>
          <a:p>
            <a:r>
              <a:rPr lang="en-GB" sz="2400" dirty="0"/>
              <a:t>Longer life for equipment and machinery. </a:t>
            </a:r>
          </a:p>
          <a:p>
            <a:r>
              <a:rPr lang="en-GB" sz="2400" dirty="0"/>
              <a:t>Less chance of damage to machinery, buildings and product. </a:t>
            </a:r>
          </a:p>
          <a:p>
            <a:r>
              <a:rPr lang="en-GB" sz="2400" dirty="0"/>
              <a:t>Lower insurance premiums and legal costs. </a:t>
            </a:r>
          </a:p>
          <a:p>
            <a:r>
              <a:rPr lang="en-GB" sz="2400" dirty="0"/>
              <a:t>Less chance of enforcement action and its costs e.g. the cost of dealing with an incident and/or fines typically ranging from £500.</a:t>
            </a:r>
          </a:p>
          <a:p>
            <a:r>
              <a:rPr lang="en-GB" sz="2400" dirty="0"/>
              <a:t>Reduced risk of damage to the reputation of the business.</a:t>
            </a:r>
          </a:p>
        </p:txBody>
      </p:sp>
      <p:pic>
        <p:nvPicPr>
          <p:cNvPr id="2" name="Picture 1">
            <a:extLst>
              <a:ext uri="{FF2B5EF4-FFF2-40B4-BE49-F238E27FC236}">
                <a16:creationId xmlns:a16="http://schemas.microsoft.com/office/drawing/2014/main" id="{1ADC00E1-9FC1-425B-99C3-D511BE6D87A1}"/>
              </a:ext>
            </a:extLst>
          </p:cNvPr>
          <p:cNvPicPr>
            <a:picLocks noChangeAspect="1"/>
          </p:cNvPicPr>
          <p:nvPr/>
        </p:nvPicPr>
        <p:blipFill>
          <a:blip r:embed="rId2"/>
          <a:stretch>
            <a:fillRect/>
          </a:stretch>
        </p:blipFill>
        <p:spPr>
          <a:xfrm>
            <a:off x="-352724" y="-531264"/>
            <a:ext cx="4407790" cy="2316681"/>
          </a:xfrm>
          <a:prstGeom prst="rect">
            <a:avLst/>
          </a:prstGeom>
        </p:spPr>
      </p:pic>
    </p:spTree>
    <p:extLst>
      <p:ext uri="{BB962C8B-B14F-4D97-AF65-F5344CB8AC3E}">
        <p14:creationId xmlns:p14="http://schemas.microsoft.com/office/powerpoint/2010/main" val="81273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63EC-4DD0-4FF0-AB65-ACAD5B6067BA}"/>
              </a:ext>
            </a:extLst>
          </p:cNvPr>
          <p:cNvSpPr>
            <a:spLocks noGrp="1"/>
          </p:cNvSpPr>
          <p:nvPr>
            <p:ph type="ctrTitle"/>
          </p:nvPr>
        </p:nvSpPr>
        <p:spPr>
          <a:xfrm>
            <a:off x="438150" y="834806"/>
            <a:ext cx="11315699" cy="2387600"/>
          </a:xfrm>
        </p:spPr>
        <p:txBody>
          <a:bodyPr>
            <a:normAutofit/>
          </a:bodyPr>
          <a:lstStyle/>
          <a:p>
            <a:r>
              <a:rPr lang="en-GB" sz="3200" dirty="0"/>
              <a:t>The Costs &amp; Causes Of Deaths &amp; Injuries</a:t>
            </a:r>
          </a:p>
        </p:txBody>
      </p:sp>
      <p:pic>
        <p:nvPicPr>
          <p:cNvPr id="4" name="Picture 3">
            <a:extLst>
              <a:ext uri="{FF2B5EF4-FFF2-40B4-BE49-F238E27FC236}">
                <a16:creationId xmlns:a16="http://schemas.microsoft.com/office/drawing/2014/main" id="{7D4FB39E-546A-4614-B3AD-82DAF3C77AFD}"/>
              </a:ext>
            </a:extLst>
          </p:cNvPr>
          <p:cNvPicPr>
            <a:picLocks noChangeAspect="1"/>
          </p:cNvPicPr>
          <p:nvPr/>
        </p:nvPicPr>
        <p:blipFill>
          <a:blip r:embed="rId2"/>
          <a:stretch>
            <a:fillRect/>
          </a:stretch>
        </p:blipFill>
        <p:spPr>
          <a:xfrm>
            <a:off x="1523603" y="2599872"/>
            <a:ext cx="9144793" cy="1658256"/>
          </a:xfrm>
          <a:prstGeom prst="rect">
            <a:avLst/>
          </a:prstGeom>
        </p:spPr>
      </p:pic>
      <p:pic>
        <p:nvPicPr>
          <p:cNvPr id="5" name="Picture 4">
            <a:extLst>
              <a:ext uri="{FF2B5EF4-FFF2-40B4-BE49-F238E27FC236}">
                <a16:creationId xmlns:a16="http://schemas.microsoft.com/office/drawing/2014/main" id="{7ABE2BA4-E13B-496A-B2B0-311ACC01632A}"/>
              </a:ext>
            </a:extLst>
          </p:cNvPr>
          <p:cNvPicPr>
            <a:picLocks noChangeAspect="1"/>
          </p:cNvPicPr>
          <p:nvPr/>
        </p:nvPicPr>
        <p:blipFill>
          <a:blip r:embed="rId3"/>
          <a:stretch>
            <a:fillRect/>
          </a:stretch>
        </p:blipFill>
        <p:spPr>
          <a:xfrm>
            <a:off x="-486948" y="-323535"/>
            <a:ext cx="4407790" cy="2316681"/>
          </a:xfrm>
          <a:prstGeom prst="rect">
            <a:avLst/>
          </a:prstGeom>
        </p:spPr>
      </p:pic>
    </p:spTree>
    <p:extLst>
      <p:ext uri="{BB962C8B-B14F-4D97-AF65-F5344CB8AC3E}">
        <p14:creationId xmlns:p14="http://schemas.microsoft.com/office/powerpoint/2010/main" val="88152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73BBF-8D5A-4725-A478-B2093B354041}"/>
              </a:ext>
            </a:extLst>
          </p:cNvPr>
          <p:cNvSpPr>
            <a:spLocks noGrp="1"/>
          </p:cNvSpPr>
          <p:nvPr>
            <p:ph idx="1"/>
          </p:nvPr>
        </p:nvSpPr>
        <p:spPr/>
        <p:txBody>
          <a:bodyPr>
            <a:normAutofit/>
          </a:bodyPr>
          <a:lstStyle/>
          <a:p>
            <a:r>
              <a:rPr lang="en-GB" sz="2400" dirty="0"/>
              <a:t>Farming is a hazardous industry. The total annual cost of injuries (in farming, forestry  and horticulture) to society is estimated at £190 million and around two-thirds of that is due to reportable injuries (£130 million), with fatalities accounting for around another third (£55 million).</a:t>
            </a:r>
          </a:p>
        </p:txBody>
      </p:sp>
      <p:pic>
        <p:nvPicPr>
          <p:cNvPr id="4" name="Picture 3">
            <a:extLst>
              <a:ext uri="{FF2B5EF4-FFF2-40B4-BE49-F238E27FC236}">
                <a16:creationId xmlns:a16="http://schemas.microsoft.com/office/drawing/2014/main" id="{97048960-DD4D-4D03-BB5A-F5496C120D68}"/>
              </a:ext>
            </a:extLst>
          </p:cNvPr>
          <p:cNvPicPr>
            <a:picLocks noChangeAspect="1"/>
          </p:cNvPicPr>
          <p:nvPr/>
        </p:nvPicPr>
        <p:blipFill>
          <a:blip r:embed="rId2"/>
          <a:stretch>
            <a:fillRect/>
          </a:stretch>
        </p:blipFill>
        <p:spPr>
          <a:xfrm>
            <a:off x="-481609" y="-497152"/>
            <a:ext cx="4413887" cy="2322777"/>
          </a:xfrm>
          <a:prstGeom prst="rect">
            <a:avLst/>
          </a:prstGeom>
        </p:spPr>
      </p:pic>
    </p:spTree>
    <p:extLst>
      <p:ext uri="{BB962C8B-B14F-4D97-AF65-F5344CB8AC3E}">
        <p14:creationId xmlns:p14="http://schemas.microsoft.com/office/powerpoint/2010/main" val="345850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F367-F9B2-472B-A225-DFD5F661708B}"/>
              </a:ext>
            </a:extLst>
          </p:cNvPr>
          <p:cNvSpPr>
            <a:spLocks noGrp="1"/>
          </p:cNvSpPr>
          <p:nvPr>
            <p:ph type="ctrTitle"/>
          </p:nvPr>
        </p:nvSpPr>
        <p:spPr/>
        <p:txBody>
          <a:bodyPr>
            <a:normAutofit/>
          </a:bodyPr>
          <a:lstStyle/>
          <a:p>
            <a:r>
              <a:rPr lang="en-GB" sz="5400" dirty="0"/>
              <a:t>Lifting Operations In Agriculture </a:t>
            </a:r>
          </a:p>
        </p:txBody>
      </p:sp>
      <p:pic>
        <p:nvPicPr>
          <p:cNvPr id="4" name="Picture 3">
            <a:extLst>
              <a:ext uri="{FF2B5EF4-FFF2-40B4-BE49-F238E27FC236}">
                <a16:creationId xmlns:a16="http://schemas.microsoft.com/office/drawing/2014/main" id="{F809029F-DCED-44C8-A8F1-3F22A8ED147E}"/>
              </a:ext>
            </a:extLst>
          </p:cNvPr>
          <p:cNvPicPr>
            <a:picLocks noChangeAspect="1"/>
          </p:cNvPicPr>
          <p:nvPr/>
        </p:nvPicPr>
        <p:blipFill>
          <a:blip r:embed="rId2"/>
          <a:stretch>
            <a:fillRect/>
          </a:stretch>
        </p:blipFill>
        <p:spPr>
          <a:xfrm>
            <a:off x="-372551" y="-475589"/>
            <a:ext cx="4413887" cy="2322777"/>
          </a:xfrm>
          <a:prstGeom prst="rect">
            <a:avLst/>
          </a:prstGeom>
        </p:spPr>
      </p:pic>
    </p:spTree>
    <p:extLst>
      <p:ext uri="{BB962C8B-B14F-4D97-AF65-F5344CB8AC3E}">
        <p14:creationId xmlns:p14="http://schemas.microsoft.com/office/powerpoint/2010/main" val="318153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9446-668C-4B6E-9071-73B67F76C79D}"/>
              </a:ext>
            </a:extLst>
          </p:cNvPr>
          <p:cNvSpPr>
            <a:spLocks noGrp="1"/>
          </p:cNvSpPr>
          <p:nvPr>
            <p:ph type="title"/>
          </p:nvPr>
        </p:nvSpPr>
        <p:spPr>
          <a:xfrm>
            <a:off x="838200" y="1136882"/>
            <a:ext cx="10515600" cy="1325563"/>
          </a:xfrm>
        </p:spPr>
        <p:txBody>
          <a:bodyPr>
            <a:normAutofit/>
          </a:bodyPr>
          <a:lstStyle/>
          <a:p>
            <a:r>
              <a:rPr lang="en-GB" sz="3600" dirty="0"/>
              <a:t>Lifting Operations &amp; Equipment In Agriculture </a:t>
            </a:r>
          </a:p>
        </p:txBody>
      </p:sp>
      <p:sp>
        <p:nvSpPr>
          <p:cNvPr id="3" name="Content Placeholder 2">
            <a:extLst>
              <a:ext uri="{FF2B5EF4-FFF2-40B4-BE49-F238E27FC236}">
                <a16:creationId xmlns:a16="http://schemas.microsoft.com/office/drawing/2014/main" id="{AE9D1652-20BA-411B-A467-77A781D2FFE0}"/>
              </a:ext>
            </a:extLst>
          </p:cNvPr>
          <p:cNvSpPr>
            <a:spLocks noGrp="1"/>
          </p:cNvSpPr>
          <p:nvPr>
            <p:ph idx="1"/>
          </p:nvPr>
        </p:nvSpPr>
        <p:spPr>
          <a:xfrm>
            <a:off x="838200" y="2160057"/>
            <a:ext cx="10515600" cy="1899087"/>
          </a:xfrm>
        </p:spPr>
        <p:txBody>
          <a:bodyPr>
            <a:normAutofit/>
          </a:bodyPr>
          <a:lstStyle/>
          <a:p>
            <a:r>
              <a:rPr lang="en-GB" sz="2400" dirty="0"/>
              <a:t>Lifting operations covers a wide range of equipment in agriculture including:</a:t>
            </a:r>
          </a:p>
          <a:p>
            <a:r>
              <a:rPr lang="en-GB" sz="2400" dirty="0"/>
              <a:t>Tractor fore-end loaders, fork trucks and telescopic handlers (telehandlers).</a:t>
            </a:r>
          </a:p>
          <a:p>
            <a:r>
              <a:rPr lang="en-GB" sz="2400" dirty="0"/>
              <a:t>Workshop block and rope hoists. </a:t>
            </a:r>
          </a:p>
          <a:p>
            <a:r>
              <a:rPr lang="en-GB" sz="2400" dirty="0"/>
              <a:t>Lifting attachments and accessories, for example bale spikes. </a:t>
            </a:r>
          </a:p>
        </p:txBody>
      </p:sp>
      <p:pic>
        <p:nvPicPr>
          <p:cNvPr id="4" name="Picture 3">
            <a:extLst>
              <a:ext uri="{FF2B5EF4-FFF2-40B4-BE49-F238E27FC236}">
                <a16:creationId xmlns:a16="http://schemas.microsoft.com/office/drawing/2014/main" id="{1A98FA6F-65DA-4B25-AD6A-810C685C7731}"/>
              </a:ext>
            </a:extLst>
          </p:cNvPr>
          <p:cNvPicPr>
            <a:picLocks noChangeAspect="1"/>
          </p:cNvPicPr>
          <p:nvPr/>
        </p:nvPicPr>
        <p:blipFill>
          <a:blip r:embed="rId2"/>
          <a:stretch>
            <a:fillRect/>
          </a:stretch>
        </p:blipFill>
        <p:spPr>
          <a:xfrm>
            <a:off x="5983075" y="3935738"/>
            <a:ext cx="4387541" cy="2922261"/>
          </a:xfrm>
          <a:prstGeom prst="rect">
            <a:avLst/>
          </a:prstGeom>
        </p:spPr>
      </p:pic>
      <p:pic>
        <p:nvPicPr>
          <p:cNvPr id="5" name="Picture 4">
            <a:extLst>
              <a:ext uri="{FF2B5EF4-FFF2-40B4-BE49-F238E27FC236}">
                <a16:creationId xmlns:a16="http://schemas.microsoft.com/office/drawing/2014/main" id="{4AF29F58-0448-4160-8C9B-D7FD0AE7E1C2}"/>
              </a:ext>
            </a:extLst>
          </p:cNvPr>
          <p:cNvPicPr>
            <a:picLocks noChangeAspect="1"/>
          </p:cNvPicPr>
          <p:nvPr/>
        </p:nvPicPr>
        <p:blipFill>
          <a:blip r:embed="rId3"/>
          <a:stretch>
            <a:fillRect/>
          </a:stretch>
        </p:blipFill>
        <p:spPr>
          <a:xfrm rot="5400000">
            <a:off x="1325173" y="3335840"/>
            <a:ext cx="2922262" cy="4122058"/>
          </a:xfrm>
          <a:prstGeom prst="rect">
            <a:avLst/>
          </a:prstGeom>
        </p:spPr>
      </p:pic>
      <p:pic>
        <p:nvPicPr>
          <p:cNvPr id="6" name="Picture 5">
            <a:extLst>
              <a:ext uri="{FF2B5EF4-FFF2-40B4-BE49-F238E27FC236}">
                <a16:creationId xmlns:a16="http://schemas.microsoft.com/office/drawing/2014/main" id="{7AD3C8A2-4DD1-410C-A965-0BCD86E69574}"/>
              </a:ext>
            </a:extLst>
          </p:cNvPr>
          <p:cNvPicPr>
            <a:picLocks noChangeAspect="1"/>
          </p:cNvPicPr>
          <p:nvPr/>
        </p:nvPicPr>
        <p:blipFill>
          <a:blip r:embed="rId4"/>
          <a:stretch>
            <a:fillRect/>
          </a:stretch>
        </p:blipFill>
        <p:spPr>
          <a:xfrm>
            <a:off x="-489998" y="-500192"/>
            <a:ext cx="4413887" cy="2322777"/>
          </a:xfrm>
          <a:prstGeom prst="rect">
            <a:avLst/>
          </a:prstGeom>
        </p:spPr>
      </p:pic>
    </p:spTree>
    <p:extLst>
      <p:ext uri="{BB962C8B-B14F-4D97-AF65-F5344CB8AC3E}">
        <p14:creationId xmlns:p14="http://schemas.microsoft.com/office/powerpoint/2010/main" val="252872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C99AC-B46D-43AF-9F06-C8F97CF0FD92}"/>
              </a:ext>
            </a:extLst>
          </p:cNvPr>
          <p:cNvSpPr>
            <a:spLocks noGrp="1"/>
          </p:cNvSpPr>
          <p:nvPr>
            <p:ph type="title"/>
          </p:nvPr>
        </p:nvSpPr>
        <p:spPr>
          <a:xfrm>
            <a:off x="1065751" y="1300224"/>
            <a:ext cx="10515600" cy="1325563"/>
          </a:xfrm>
        </p:spPr>
        <p:txBody>
          <a:bodyPr/>
          <a:lstStyle/>
          <a:p>
            <a:r>
              <a:rPr lang="en-GB" sz="3600" dirty="0"/>
              <a:t>What Is Classed As Non Lifting Equipment ?</a:t>
            </a:r>
            <a:br>
              <a:rPr lang="en-GB" dirty="0"/>
            </a:br>
            <a:endParaRPr lang="en-GB" dirty="0"/>
          </a:p>
        </p:txBody>
      </p:sp>
      <p:sp>
        <p:nvSpPr>
          <p:cNvPr id="3" name="Content Placeholder 2">
            <a:extLst>
              <a:ext uri="{FF2B5EF4-FFF2-40B4-BE49-F238E27FC236}">
                <a16:creationId xmlns:a16="http://schemas.microsoft.com/office/drawing/2014/main" id="{4265CEC8-3A59-4805-B00D-823048C76414}"/>
              </a:ext>
            </a:extLst>
          </p:cNvPr>
          <p:cNvSpPr>
            <a:spLocks noGrp="1"/>
          </p:cNvSpPr>
          <p:nvPr>
            <p:ph idx="1"/>
          </p:nvPr>
        </p:nvSpPr>
        <p:spPr>
          <a:xfrm>
            <a:off x="610649" y="2077295"/>
            <a:ext cx="6921617" cy="4351338"/>
          </a:xfrm>
        </p:spPr>
        <p:txBody>
          <a:bodyPr>
            <a:normAutofit/>
          </a:bodyPr>
          <a:lstStyle/>
          <a:p>
            <a:r>
              <a:rPr lang="en-GB" sz="2400" dirty="0"/>
              <a:t>The three-point linkage on a tractor, is not considered to be lifting equipment. If used to lift implements and machines designed to be operated on a tractor.</a:t>
            </a:r>
          </a:p>
        </p:txBody>
      </p:sp>
      <p:pic>
        <p:nvPicPr>
          <p:cNvPr id="4" name="Picture 3">
            <a:extLst>
              <a:ext uri="{FF2B5EF4-FFF2-40B4-BE49-F238E27FC236}">
                <a16:creationId xmlns:a16="http://schemas.microsoft.com/office/drawing/2014/main" id="{06AEED78-85BA-46A6-9941-9CE20FE87243}"/>
              </a:ext>
            </a:extLst>
          </p:cNvPr>
          <p:cNvPicPr>
            <a:picLocks noChangeAspect="1"/>
          </p:cNvPicPr>
          <p:nvPr/>
        </p:nvPicPr>
        <p:blipFill>
          <a:blip r:embed="rId2"/>
          <a:stretch>
            <a:fillRect/>
          </a:stretch>
        </p:blipFill>
        <p:spPr>
          <a:xfrm rot="5400000">
            <a:off x="7625825" y="2581779"/>
            <a:ext cx="4379287" cy="3531765"/>
          </a:xfrm>
          <a:prstGeom prst="rect">
            <a:avLst/>
          </a:prstGeom>
        </p:spPr>
      </p:pic>
      <p:pic>
        <p:nvPicPr>
          <p:cNvPr id="5" name="Picture 4">
            <a:extLst>
              <a:ext uri="{FF2B5EF4-FFF2-40B4-BE49-F238E27FC236}">
                <a16:creationId xmlns:a16="http://schemas.microsoft.com/office/drawing/2014/main" id="{155ED27F-C084-40F5-B1BE-67C34228F060}"/>
              </a:ext>
            </a:extLst>
          </p:cNvPr>
          <p:cNvPicPr>
            <a:picLocks noChangeAspect="1"/>
          </p:cNvPicPr>
          <p:nvPr/>
        </p:nvPicPr>
        <p:blipFill>
          <a:blip r:embed="rId3"/>
          <a:stretch>
            <a:fillRect/>
          </a:stretch>
        </p:blipFill>
        <p:spPr>
          <a:xfrm>
            <a:off x="-456441" y="-532784"/>
            <a:ext cx="4413887" cy="2322777"/>
          </a:xfrm>
          <a:prstGeom prst="rect">
            <a:avLst/>
          </a:prstGeom>
        </p:spPr>
      </p:pic>
    </p:spTree>
    <p:extLst>
      <p:ext uri="{BB962C8B-B14F-4D97-AF65-F5344CB8AC3E}">
        <p14:creationId xmlns:p14="http://schemas.microsoft.com/office/powerpoint/2010/main" val="406966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4FA2-0658-4BC2-A8B9-CF494B1F1607}"/>
              </a:ext>
            </a:extLst>
          </p:cNvPr>
          <p:cNvSpPr>
            <a:spLocks noGrp="1"/>
          </p:cNvSpPr>
          <p:nvPr>
            <p:ph type="title"/>
          </p:nvPr>
        </p:nvSpPr>
        <p:spPr>
          <a:xfrm>
            <a:off x="1676400" y="961456"/>
            <a:ext cx="10515600" cy="1325563"/>
          </a:xfrm>
        </p:spPr>
        <p:txBody>
          <a:bodyPr>
            <a:normAutofit/>
          </a:bodyPr>
          <a:lstStyle/>
          <a:p>
            <a:r>
              <a:rPr lang="en-GB" sz="3600" dirty="0"/>
              <a:t>Lifting People With Lifting Equipment</a:t>
            </a:r>
          </a:p>
        </p:txBody>
      </p:sp>
      <p:sp>
        <p:nvSpPr>
          <p:cNvPr id="3" name="Content Placeholder 2">
            <a:extLst>
              <a:ext uri="{FF2B5EF4-FFF2-40B4-BE49-F238E27FC236}">
                <a16:creationId xmlns:a16="http://schemas.microsoft.com/office/drawing/2014/main" id="{CD846AE1-F7AF-46FB-9BF6-940C8410016B}"/>
              </a:ext>
            </a:extLst>
          </p:cNvPr>
          <p:cNvSpPr>
            <a:spLocks noGrp="1"/>
          </p:cNvSpPr>
          <p:nvPr>
            <p:ph idx="1"/>
          </p:nvPr>
        </p:nvSpPr>
        <p:spPr>
          <a:xfrm>
            <a:off x="777815" y="1881904"/>
            <a:ext cx="10515600" cy="4351338"/>
          </a:xfrm>
        </p:spPr>
        <p:txBody>
          <a:bodyPr>
            <a:normAutofit/>
          </a:bodyPr>
          <a:lstStyle/>
          <a:p>
            <a:r>
              <a:rPr lang="en-GB" sz="2400" dirty="0"/>
              <a:t>People should only be raised on lifting equipment which is specifically designed for that purpose of lifting people, for example a Work Basket as pictured below. In no circumstances should any persons be lifted by equipment not made specifically for lifting people, such as telehandler forks or buckets. </a:t>
            </a:r>
            <a:r>
              <a:rPr lang="en-GB" sz="2400" dirty="0">
                <a:highlight>
                  <a:srgbClr val="FFFF00"/>
                </a:highlight>
              </a:rPr>
              <a:t>Please be aware that any item that lifts a work basket must be examined every six months. </a:t>
            </a:r>
          </a:p>
        </p:txBody>
      </p:sp>
      <p:pic>
        <p:nvPicPr>
          <p:cNvPr id="4" name="Picture 3">
            <a:extLst>
              <a:ext uri="{FF2B5EF4-FFF2-40B4-BE49-F238E27FC236}">
                <a16:creationId xmlns:a16="http://schemas.microsoft.com/office/drawing/2014/main" id="{EBFEE7CB-902C-45E3-BF95-0115C0336C2F}"/>
              </a:ext>
            </a:extLst>
          </p:cNvPr>
          <p:cNvPicPr>
            <a:picLocks noChangeAspect="1"/>
          </p:cNvPicPr>
          <p:nvPr/>
        </p:nvPicPr>
        <p:blipFill>
          <a:blip r:embed="rId2"/>
          <a:stretch>
            <a:fillRect/>
          </a:stretch>
        </p:blipFill>
        <p:spPr>
          <a:xfrm>
            <a:off x="-498387" y="-440873"/>
            <a:ext cx="4575436" cy="2322777"/>
          </a:xfrm>
          <a:prstGeom prst="rect">
            <a:avLst/>
          </a:prstGeom>
        </p:spPr>
      </p:pic>
      <p:pic>
        <p:nvPicPr>
          <p:cNvPr id="5" name="Picture 4">
            <a:extLst>
              <a:ext uri="{FF2B5EF4-FFF2-40B4-BE49-F238E27FC236}">
                <a16:creationId xmlns:a16="http://schemas.microsoft.com/office/drawing/2014/main" id="{42D12B2B-C494-4ED9-B90C-E0695744A471}"/>
              </a:ext>
            </a:extLst>
          </p:cNvPr>
          <p:cNvPicPr>
            <a:picLocks noChangeAspect="1"/>
          </p:cNvPicPr>
          <p:nvPr/>
        </p:nvPicPr>
        <p:blipFill rotWithShape="1">
          <a:blip r:embed="rId3"/>
          <a:srcRect t="24233" b="6616"/>
          <a:stretch/>
        </p:blipFill>
        <p:spPr>
          <a:xfrm>
            <a:off x="6459523" y="3801952"/>
            <a:ext cx="3422708" cy="2985536"/>
          </a:xfrm>
          <a:prstGeom prst="rect">
            <a:avLst/>
          </a:prstGeom>
        </p:spPr>
      </p:pic>
      <p:pic>
        <p:nvPicPr>
          <p:cNvPr id="6" name="Picture 5">
            <a:extLst>
              <a:ext uri="{FF2B5EF4-FFF2-40B4-BE49-F238E27FC236}">
                <a16:creationId xmlns:a16="http://schemas.microsoft.com/office/drawing/2014/main" id="{BE4691B2-EE40-4ABE-8E9B-5902B3FAFBAB}"/>
              </a:ext>
            </a:extLst>
          </p:cNvPr>
          <p:cNvPicPr>
            <a:picLocks noChangeAspect="1"/>
          </p:cNvPicPr>
          <p:nvPr/>
        </p:nvPicPr>
        <p:blipFill>
          <a:blip r:embed="rId4"/>
          <a:stretch>
            <a:fillRect/>
          </a:stretch>
        </p:blipFill>
        <p:spPr>
          <a:xfrm>
            <a:off x="1515959" y="3799565"/>
            <a:ext cx="3802811" cy="2987923"/>
          </a:xfrm>
          <a:prstGeom prst="rect">
            <a:avLst/>
          </a:prstGeom>
        </p:spPr>
      </p:pic>
    </p:spTree>
    <p:extLst>
      <p:ext uri="{BB962C8B-B14F-4D97-AF65-F5344CB8AC3E}">
        <p14:creationId xmlns:p14="http://schemas.microsoft.com/office/powerpoint/2010/main" val="194749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7489</TotalTime>
  <Words>904</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 Health &amp; Safety In Agriculture </vt:lpstr>
      <vt:lpstr>PowerPoint Presentation</vt:lpstr>
      <vt:lpstr>PowerPoint Presentation</vt:lpstr>
      <vt:lpstr>The Costs &amp; Causes Of Deaths &amp; Injuries</vt:lpstr>
      <vt:lpstr>PowerPoint Presentation</vt:lpstr>
      <vt:lpstr>Lifting Operations In Agriculture </vt:lpstr>
      <vt:lpstr>Lifting Operations &amp; Equipment In Agriculture </vt:lpstr>
      <vt:lpstr>What Is Classed As Non Lifting Equipment ? </vt:lpstr>
      <vt:lpstr>Lifting People With Lifting Equipment</vt:lpstr>
      <vt:lpstr>Safe Working Loads Of Lifting Equipment:</vt:lpstr>
      <vt:lpstr>Thorough Examination </vt:lpstr>
      <vt:lpstr>PSSR Pressure Systems </vt:lpstr>
      <vt:lpstr>PowerPoint Presentation</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in agriculture</dc:title>
  <dc:creator>kl;'/</dc:creator>
  <cp:lastModifiedBy>Lee Smith</cp:lastModifiedBy>
  <cp:revision>43</cp:revision>
  <dcterms:created xsi:type="dcterms:W3CDTF">2021-01-22T11:53:39Z</dcterms:created>
  <dcterms:modified xsi:type="dcterms:W3CDTF">2023-03-15T15:52:21Z</dcterms:modified>
</cp:coreProperties>
</file>